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8"/>
    <p:restoredTop sz="86448"/>
  </p:normalViewPr>
  <p:slideViewPr>
    <p:cSldViewPr snapToGrid="0" snapToObjects="1">
      <p:cViewPr varScale="1">
        <p:scale>
          <a:sx n="95" d="100"/>
          <a:sy n="95" d="100"/>
        </p:scale>
        <p:origin x="312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038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73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791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834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594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55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55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4/26/2022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69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355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355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4/26/2022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564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4/26/2022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52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4/26/2022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49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4/26/2022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835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  <a:t>4/26/2022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32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17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019800"/>
            <a:ext cx="12192000" cy="8382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title="Be Boulder.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456851" y="6189029"/>
            <a:ext cx="2377001" cy="512153"/>
          </a:xfrm>
          <a:prstGeom prst="rect">
            <a:avLst/>
          </a:prstGeom>
        </p:spPr>
      </p:pic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13363" y="6356351"/>
            <a:ext cx="5727191" cy="3367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24255" y="6356351"/>
            <a:ext cx="5488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title="University of Colorado Boulder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81697" y="6144844"/>
            <a:ext cx="2410227" cy="58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563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ciann/sciann-application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-8903"/>
            <a:ext cx="12192000" cy="6858000"/>
            <a:chOff x="0" y="0"/>
            <a:chExt cx="12192000" cy="68580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704734" y="0"/>
              <a:ext cx="7487266" cy="68580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title="Be Boulder. University of Colorado Boulder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04734" y="5056572"/>
              <a:ext cx="4164946" cy="1603947"/>
            </a:xfrm>
            <a:prstGeom prst="rect">
              <a:avLst/>
            </a:prstGeom>
          </p:spPr>
        </p:pic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704735" y="663677"/>
            <a:ext cx="7036992" cy="2846286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400" dirty="0">
                <a:solidFill>
                  <a:schemeClr val="bg1"/>
                </a:solidFill>
                <a:effectLst>
                  <a:glow rad="825500">
                    <a:schemeClr val="tx1">
                      <a:alpha val="25000"/>
                    </a:schemeClr>
                  </a:glow>
                </a:effectLst>
              </a:rPr>
              <a:t>Data Drive Fracture Mechanics:</a:t>
            </a:r>
            <a:br>
              <a:rPr lang="en-US" sz="4400" dirty="0">
                <a:solidFill>
                  <a:schemeClr val="bg1"/>
                </a:solidFill>
                <a:effectLst>
                  <a:glow rad="825500">
                    <a:schemeClr val="tx1">
                      <a:alpha val="25000"/>
                    </a:schemeClr>
                  </a:glow>
                </a:effectLst>
              </a:rPr>
            </a:br>
            <a:r>
              <a:rPr lang="en-US" sz="2800" dirty="0">
                <a:solidFill>
                  <a:schemeClr val="bg1"/>
                </a:solidFill>
                <a:effectLst>
                  <a:glow rad="825500">
                    <a:schemeClr val="tx1">
                      <a:alpha val="25000"/>
                    </a:schemeClr>
                  </a:glow>
                </a:effectLst>
              </a:rPr>
              <a:t>Discovering Elastic Constants and Failure Criteria using PINNs</a:t>
            </a:r>
            <a:endParaRPr lang="en-US" sz="4400" dirty="0">
              <a:solidFill>
                <a:schemeClr val="bg1"/>
              </a:solidFill>
              <a:effectLst>
                <a:glow rad="825500">
                  <a:schemeClr val="tx1">
                    <a:alpha val="25000"/>
                  </a:schemeClr>
                </a:glow>
              </a:effectLst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704735" y="3602038"/>
            <a:ext cx="7036992" cy="120593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  <a:effectLst>
                  <a:glow rad="457200">
                    <a:schemeClr val="tx1">
                      <a:lumMod val="95000"/>
                      <a:lumOff val="5000"/>
                      <a:alpha val="27000"/>
                    </a:schemeClr>
                  </a:glow>
                </a:effectLst>
              </a:rPr>
              <a:t>Thomas Allard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  <a:effectLst>
                  <a:glow rad="457200">
                    <a:schemeClr val="tx1">
                      <a:lumMod val="95000"/>
                      <a:lumOff val="5000"/>
                      <a:alpha val="27000"/>
                    </a:schemeClr>
                  </a:glow>
                </a:effectLst>
              </a:rPr>
              <a:t>Samantha Walker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  <a:effectLst>
                  <a:glow rad="457200">
                    <a:schemeClr val="tx1">
                      <a:lumMod val="95000"/>
                      <a:lumOff val="5000"/>
                      <a:alpha val="27000"/>
                    </a:schemeClr>
                  </a:glow>
                </a:effectLst>
              </a:rPr>
              <a:t>April 26, 2022</a:t>
            </a: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BB8ED-5ADE-46F5-ADE6-BB1F6246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DAAFB-FA6C-4A19-B488-D982C9F72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NNs so hard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839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7F03B-12AB-4E2B-B3BF-9FB2736CB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AB671-998A-4325-B06F-2125CE021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446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48CAE-A918-4CF5-9101-5E60FB93B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75B1E-5F71-47C2-A137-6F774E131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– Fracture Mechanics</a:t>
            </a:r>
          </a:p>
          <a:p>
            <a:r>
              <a:rPr lang="en-US" dirty="0"/>
              <a:t>Input Data – Abaqus Simulations</a:t>
            </a:r>
          </a:p>
          <a:p>
            <a:r>
              <a:rPr lang="en-US" dirty="0"/>
              <a:t>Background – PINNs </a:t>
            </a:r>
          </a:p>
          <a:p>
            <a:r>
              <a:rPr lang="en-US" dirty="0"/>
              <a:t>Elastic PINN</a:t>
            </a:r>
          </a:p>
          <a:p>
            <a:r>
              <a:rPr lang="en-US" dirty="0"/>
              <a:t>Fracture PINN</a:t>
            </a:r>
          </a:p>
          <a:p>
            <a:r>
              <a:rPr lang="en-US" dirty="0"/>
              <a:t>Conclusions</a:t>
            </a:r>
          </a:p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004672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2975F-57EE-42FD-8FD4-3EE96FB0F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8D9B-E75A-46E2-8246-D257E3E89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Stress intensity factor </a:t>
            </a:r>
            <a:r>
              <a:rPr lang="en-US" dirty="0">
                <a:sym typeface="Wingdings" panose="05000000000000000000" pitchFamily="2" charset="2"/>
              </a:rPr>
              <a:t> energy release rate</a:t>
            </a:r>
            <a:endParaRPr lang="en-US" dirty="0"/>
          </a:p>
          <a:p>
            <a:r>
              <a:rPr lang="en-US" dirty="0"/>
              <a:t>Displacement control is stable for brittle crack propagation</a:t>
            </a:r>
          </a:p>
        </p:txBody>
      </p:sp>
    </p:spTree>
    <p:extLst>
      <p:ext uri="{BB962C8B-B14F-4D97-AF65-F5344CB8AC3E}">
        <p14:creationId xmlns:p14="http://schemas.microsoft.com/office/powerpoint/2010/main" val="4051007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DAE20-FED4-45BC-89CB-DAD70C896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Data – Abaqus Simulations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3D6DCC-3E39-4382-8E70-E9F52551092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6"/>
                <a:ext cx="8005175" cy="2955826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Abaqus finite element (FE) software has </a:t>
                </a:r>
                <a:r>
                  <a:rPr lang="en-US" sz="2000" b="1" dirty="0">
                    <a:solidFill>
                      <a:srgbClr val="FF0000"/>
                    </a:solidFill>
                  </a:rPr>
                  <a:t>benchmark</a:t>
                </a:r>
                <a:r>
                  <a:rPr lang="en-US" sz="2000" dirty="0"/>
                  <a:t> simulations for mode I fracture using the extended finite element method (XFEM). </a:t>
                </a:r>
              </a:p>
              <a:p>
                <a:r>
                  <a:rPr lang="en-US" sz="2000" dirty="0"/>
                  <a:t>XFEM is a promising capability for simulating the fracture and failure behavior of a solid material. </a:t>
                </a:r>
              </a:p>
              <a:p>
                <a:r>
                  <a:rPr lang="en-US" sz="2000" dirty="0"/>
                  <a:t>Displacement is applied to single edge notch tension (SENT) specimen. The right edge is fixed in the x-direction.</a:t>
                </a:r>
              </a:p>
              <a:p>
                <a:r>
                  <a:rPr lang="en-US" sz="2000" dirty="0"/>
                  <a:t>The crack (of initial length a) propagates when stress reaches a limit value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3D6DCC-3E39-4382-8E70-E9F5255109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6"/>
                <a:ext cx="8005175" cy="2955826"/>
              </a:xfrm>
              <a:blipFill>
                <a:blip r:embed="rId2"/>
                <a:stretch>
                  <a:fillRect l="-685" t="-1856" b="-32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429452C-0B89-4EFB-BE66-4BA37D85A6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2" t="19649" r="76153" b="4121"/>
          <a:stretch/>
        </p:blipFill>
        <p:spPr>
          <a:xfrm>
            <a:off x="9617063" y="1690688"/>
            <a:ext cx="2484073" cy="34700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818B0F-ECC8-4396-8EC6-4C695F127D09}"/>
              </a:ext>
            </a:extLst>
          </p:cNvPr>
          <p:cNvSpPr txBox="1"/>
          <p:nvPr/>
        </p:nvSpPr>
        <p:spPr>
          <a:xfrm>
            <a:off x="11122206" y="1465769"/>
            <a:ext cx="41229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B1B2AE-CECC-4C02-B4EF-A1A52E14F4D7}"/>
              </a:ext>
            </a:extLst>
          </p:cNvPr>
          <p:cNvSpPr txBox="1"/>
          <p:nvPr/>
        </p:nvSpPr>
        <p:spPr>
          <a:xfrm>
            <a:off x="11122206" y="4781451"/>
            <a:ext cx="41229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9DABD5-E8A0-4D68-93FF-72AC8B6B1F45}"/>
              </a:ext>
            </a:extLst>
          </p:cNvPr>
          <p:cNvSpPr txBox="1"/>
          <p:nvPr/>
        </p:nvSpPr>
        <p:spPr>
          <a:xfrm>
            <a:off x="8125535" y="2623755"/>
            <a:ext cx="16273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= 300 mm</a:t>
            </a:r>
          </a:p>
          <a:p>
            <a:r>
              <a:rPr lang="en-US" dirty="0"/>
              <a:t>h = 1500 mm</a:t>
            </a:r>
          </a:p>
          <a:p>
            <a:r>
              <a:rPr lang="en-US" dirty="0"/>
              <a:t>W = 3000 mm</a:t>
            </a:r>
          </a:p>
          <a:p>
            <a:r>
              <a:rPr lang="en-US" dirty="0"/>
              <a:t>u = 1 mm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6BB26F-E334-4421-AADE-61EB7E052BB8}"/>
              </a:ext>
            </a:extLst>
          </p:cNvPr>
          <p:cNvSpPr txBox="1"/>
          <p:nvPr/>
        </p:nvSpPr>
        <p:spPr>
          <a:xfrm>
            <a:off x="2396471" y="4757151"/>
            <a:ext cx="20954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/>
              <a:t>Elastic parameters</a:t>
            </a:r>
          </a:p>
          <a:p>
            <a:pPr algn="ctr"/>
            <a:r>
              <a:rPr lang="en-US" dirty="0"/>
              <a:t>E = 210 </a:t>
            </a:r>
            <a:r>
              <a:rPr lang="en-US" dirty="0" err="1"/>
              <a:t>GPa</a:t>
            </a:r>
            <a:endParaRPr lang="en-US" dirty="0"/>
          </a:p>
          <a:p>
            <a:pPr algn="ctr"/>
            <a:r>
              <a:rPr lang="el-GR" dirty="0"/>
              <a:t>ν</a:t>
            </a:r>
            <a:r>
              <a:rPr lang="en-US" dirty="0"/>
              <a:t> = 0.3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128D615-32AA-40C6-91AF-ACC3474E66DA}"/>
                  </a:ext>
                </a:extLst>
              </p:cNvPr>
              <p:cNvSpPr txBox="1"/>
              <p:nvPr/>
            </p:nvSpPr>
            <p:spPr>
              <a:xfrm>
                <a:off x="5310416" y="4782096"/>
                <a:ext cx="1902059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u="sng" dirty="0"/>
                  <a:t>Fracture criteria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= 220 MPa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l-GR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𝐼𝐹</m:t>
                        </m:r>
                      </m:sub>
                    </m:sSub>
                  </m:oMath>
                </a14:m>
                <a:r>
                  <a:rPr lang="en-US" dirty="0"/>
                  <a:t> = 42.2 N/mm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128D615-32AA-40C6-91AF-ACC3474E66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0416" y="4782096"/>
                <a:ext cx="1902059" cy="923330"/>
              </a:xfrm>
              <a:prstGeom prst="rect">
                <a:avLst/>
              </a:prstGeom>
              <a:blipFill>
                <a:blip r:embed="rId4"/>
                <a:stretch>
                  <a:fillRect t="-3289" r="-2885" b="-9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61CE792B-9583-4553-9E64-734D31B3E2F1}"/>
              </a:ext>
            </a:extLst>
          </p:cNvPr>
          <p:cNvSpPr txBox="1"/>
          <p:nvPr/>
        </p:nvSpPr>
        <p:spPr>
          <a:xfrm>
            <a:off x="8038681" y="5526593"/>
            <a:ext cx="2977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 I fracture energy release rate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A4E8A4-7C09-4C70-80A8-4129A0235637}"/>
              </a:ext>
            </a:extLst>
          </p:cNvPr>
          <p:cNvSpPr txBox="1"/>
          <p:nvPr/>
        </p:nvSpPr>
        <p:spPr>
          <a:xfrm>
            <a:off x="22396" y="4866565"/>
            <a:ext cx="1439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Elastic Modulus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4FE075-C779-4C29-BAF9-364D7AF0FE58}"/>
              </a:ext>
            </a:extLst>
          </p:cNvPr>
          <p:cNvSpPr txBox="1"/>
          <p:nvPr/>
        </p:nvSpPr>
        <p:spPr>
          <a:xfrm>
            <a:off x="33650" y="5710068"/>
            <a:ext cx="14173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Poisson’s Ratio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72EAA2-4BB2-46BF-A7BE-247E38050ADE}"/>
              </a:ext>
            </a:extLst>
          </p:cNvPr>
          <p:cNvSpPr txBox="1"/>
          <p:nvPr/>
        </p:nvSpPr>
        <p:spPr>
          <a:xfrm>
            <a:off x="7980041" y="4757151"/>
            <a:ext cx="1617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Max tensile stress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A06BACC-689C-468D-A518-B9C636C7DA41}"/>
              </a:ext>
            </a:extLst>
          </p:cNvPr>
          <p:cNvCxnSpPr>
            <a:stCxn id="12" idx="3"/>
          </p:cNvCxnSpPr>
          <p:nvPr/>
        </p:nvCxnSpPr>
        <p:spPr>
          <a:xfrm>
            <a:off x="1462214" y="5020454"/>
            <a:ext cx="1110164" cy="1402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54EF44B-3AFB-49BD-B150-A77B92A3D241}"/>
              </a:ext>
            </a:extLst>
          </p:cNvPr>
          <p:cNvCxnSpPr>
            <a:stCxn id="13" idx="3"/>
          </p:cNvCxnSpPr>
          <p:nvPr/>
        </p:nvCxnSpPr>
        <p:spPr>
          <a:xfrm flipV="1">
            <a:off x="1450961" y="5526593"/>
            <a:ext cx="1454867" cy="3373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3F45D65-EED9-4F01-BA1F-1EB0F6C3A53C}"/>
              </a:ext>
            </a:extLst>
          </p:cNvPr>
          <p:cNvCxnSpPr>
            <a:stCxn id="14" idx="1"/>
          </p:cNvCxnSpPr>
          <p:nvPr/>
        </p:nvCxnSpPr>
        <p:spPr>
          <a:xfrm flipH="1">
            <a:off x="7053943" y="4911040"/>
            <a:ext cx="926098" cy="3327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835C83A-2CD3-4805-ADAB-A35450424F5D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7212475" y="5526593"/>
            <a:ext cx="826206" cy="153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724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DE120E7-5F14-4503-A450-A9E203709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DAE20-FED4-45BC-89CB-DAD70C896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Data – Abaqus Fracture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9DABD5-E8A0-4D68-93FF-72AC8B6B1F45}"/>
              </a:ext>
            </a:extLst>
          </p:cNvPr>
          <p:cNvSpPr txBox="1"/>
          <p:nvPr/>
        </p:nvSpPr>
        <p:spPr>
          <a:xfrm>
            <a:off x="9532305" y="2332353"/>
            <a:ext cx="16273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= 300 mm</a:t>
            </a:r>
          </a:p>
          <a:p>
            <a:r>
              <a:rPr lang="en-US" dirty="0"/>
              <a:t>h = 1500 mm</a:t>
            </a:r>
          </a:p>
          <a:p>
            <a:r>
              <a:rPr lang="en-US" dirty="0"/>
              <a:t>W = 3000 mm</a:t>
            </a:r>
          </a:p>
          <a:p>
            <a:r>
              <a:rPr lang="en-US" dirty="0"/>
              <a:t>u = 1 mm</a:t>
            </a:r>
          </a:p>
        </p:txBody>
      </p:sp>
    </p:spTree>
    <p:extLst>
      <p:ext uri="{BB962C8B-B14F-4D97-AF65-F5344CB8AC3E}">
        <p14:creationId xmlns:p14="http://schemas.microsoft.com/office/powerpoint/2010/main" val="3556610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DE120E7-5F14-4503-A450-A9E203709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DAE20-FED4-45BC-89CB-DAD70C896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Data – Abaqus Elastic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9DABD5-E8A0-4D68-93FF-72AC8B6B1F45}"/>
              </a:ext>
            </a:extLst>
          </p:cNvPr>
          <p:cNvSpPr txBox="1"/>
          <p:nvPr/>
        </p:nvSpPr>
        <p:spPr>
          <a:xfrm>
            <a:off x="9532305" y="2332353"/>
            <a:ext cx="16273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= 300 mm</a:t>
            </a:r>
          </a:p>
          <a:p>
            <a:r>
              <a:rPr lang="en-US" dirty="0"/>
              <a:t>h = 1500 mm</a:t>
            </a:r>
          </a:p>
          <a:p>
            <a:r>
              <a:rPr lang="en-US" dirty="0"/>
              <a:t>W = 3000 mm</a:t>
            </a:r>
          </a:p>
          <a:p>
            <a:r>
              <a:rPr lang="en-US" dirty="0"/>
              <a:t>u = 1 mm</a:t>
            </a:r>
          </a:p>
        </p:txBody>
      </p:sp>
    </p:spTree>
    <p:extLst>
      <p:ext uri="{BB962C8B-B14F-4D97-AF65-F5344CB8AC3E}">
        <p14:creationId xmlns:p14="http://schemas.microsoft.com/office/powerpoint/2010/main" val="913990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9DCA1-96DA-44D4-82C7-FB9C1F06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- PINNs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BBEEA-0237-481C-8A24-6B5BE9710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General – borrow from old slides</a:t>
            </a:r>
          </a:p>
          <a:p>
            <a:r>
              <a:rPr lang="en-US" dirty="0" err="1"/>
              <a:t>Sciann</a:t>
            </a:r>
            <a:endParaRPr lang="en-US" dirty="0"/>
          </a:p>
          <a:p>
            <a:pPr lvl="1"/>
            <a:r>
              <a:rPr lang="en-US" dirty="0"/>
              <a:t>Why??? Lol Yang *shrugs* </a:t>
            </a:r>
            <a:r>
              <a:rPr lang="en-US" dirty="0">
                <a:sym typeface="Wingdings" panose="05000000000000000000" pitchFamily="2" charset="2"/>
              </a:rPr>
              <a:t> they actually have great examples! We used </a:t>
            </a:r>
          </a:p>
          <a:p>
            <a:pPr lvl="1"/>
            <a:r>
              <a:rPr lang="en-US" dirty="0">
                <a:hlinkClick r:id="rId2"/>
              </a:rPr>
              <a:t>https://github.com/sciann/sciann-applications</a:t>
            </a:r>
            <a:endParaRPr lang="en-US" dirty="0"/>
          </a:p>
          <a:p>
            <a:r>
              <a:rPr lang="en-US" dirty="0"/>
              <a:t>Data – (maybe move to end of Abaqus discussion)</a:t>
            </a:r>
          </a:p>
          <a:p>
            <a:pPr lvl="1"/>
            <a:r>
              <a:rPr lang="en-US" dirty="0"/>
              <a:t>Abaqus output database (ODB) extraction </a:t>
            </a:r>
          </a:p>
          <a:p>
            <a:pPr lvl="1"/>
            <a:r>
              <a:rPr lang="en-US" dirty="0"/>
              <a:t>Used </a:t>
            </a:r>
            <a:r>
              <a:rPr lang="en-US" dirty="0" err="1"/>
              <a:t>xarray</a:t>
            </a:r>
            <a:r>
              <a:rPr lang="en-US" dirty="0"/>
              <a:t> data formats (</a:t>
            </a:r>
            <a:r>
              <a:rPr lang="en-US" dirty="0" err="1"/>
              <a:t>DataSets</a:t>
            </a:r>
            <a:r>
              <a:rPr lang="en-US" dirty="0"/>
              <a:t> and </a:t>
            </a:r>
            <a:r>
              <a:rPr lang="en-US" dirty="0" err="1"/>
              <a:t>DataArrays</a:t>
            </a:r>
            <a:r>
              <a:rPr lang="en-US" dirty="0"/>
              <a:t>) to conveniently store and call simulation data, </a:t>
            </a:r>
            <a:r>
              <a:rPr lang="en-US" dirty="0" err="1"/>
              <a:t>netcdf</a:t>
            </a:r>
            <a:r>
              <a:rPr lang="en-US" dirty="0"/>
              <a:t> file</a:t>
            </a:r>
          </a:p>
          <a:p>
            <a:r>
              <a:rPr lang="en-US" dirty="0"/>
              <a:t>Hyperparameters</a:t>
            </a:r>
          </a:p>
          <a:p>
            <a:pPr lvl="1"/>
            <a:r>
              <a:rPr lang="en-US" dirty="0"/>
              <a:t>Started from </a:t>
            </a:r>
            <a:r>
              <a:rPr lang="en-US" dirty="0" err="1"/>
              <a:t>sciann</a:t>
            </a:r>
            <a:r>
              <a:rPr lang="en-US" dirty="0"/>
              <a:t>-applications</a:t>
            </a:r>
          </a:p>
          <a:p>
            <a:pPr lvl="1"/>
            <a:r>
              <a:rPr lang="en-US" dirty="0"/>
              <a:t>Tested different normalizations</a:t>
            </a:r>
          </a:p>
        </p:txBody>
      </p:sp>
    </p:spTree>
    <p:extLst>
      <p:ext uri="{BB962C8B-B14F-4D97-AF65-F5344CB8AC3E}">
        <p14:creationId xmlns:p14="http://schemas.microsoft.com/office/powerpoint/2010/main" val="1245003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422CE-04A6-4DE3-A8D4-4CEC3E72E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PINN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9C892-5AA7-4374-B93A-12440E3B9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outputs and plots</a:t>
            </a:r>
          </a:p>
          <a:p>
            <a:r>
              <a:rPr lang="en-US" dirty="0"/>
              <a:t>Troubles!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160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4BE03-61EC-431D-8990-A5B5F178F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Fracture PINN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73E3B-958E-407E-8789-14CB14911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Technically no trouble! (</a:t>
            </a:r>
            <a:r>
              <a:rPr lang="en-US" dirty="0" err="1"/>
              <a:t>cuz</a:t>
            </a:r>
            <a:r>
              <a:rPr lang="en-US" dirty="0"/>
              <a:t> we didn’t get here yet lol)</a:t>
            </a:r>
          </a:p>
          <a:p>
            <a:r>
              <a:rPr lang="en-US" dirty="0"/>
              <a:t>Ambitious goals</a:t>
            </a:r>
          </a:p>
        </p:txBody>
      </p:sp>
    </p:spTree>
    <p:extLst>
      <p:ext uri="{BB962C8B-B14F-4D97-AF65-F5344CB8AC3E}">
        <p14:creationId xmlns:p14="http://schemas.microsoft.com/office/powerpoint/2010/main" val="1098630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947</TotalTime>
  <Words>347</Words>
  <Application>Microsoft Office PowerPoint</Application>
  <PresentationFormat>Widescreen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Calibri</vt:lpstr>
      <vt:lpstr>Cambria Math</vt:lpstr>
      <vt:lpstr>Office Theme</vt:lpstr>
      <vt:lpstr>Data Drive Fracture Mechanics: Discovering Elastic Constants and Failure Criteria using PINNs</vt:lpstr>
      <vt:lpstr>Outline</vt:lpstr>
      <vt:lpstr>Background</vt:lpstr>
      <vt:lpstr>Input Data – Abaqus Simulations</vt:lpstr>
      <vt:lpstr>Input Data – Abaqus Fracture</vt:lpstr>
      <vt:lpstr>Input Data – Abaqus Elastic</vt:lpstr>
      <vt:lpstr>Background - PINNs</vt:lpstr>
      <vt:lpstr>Elastic PINN</vt:lpstr>
      <vt:lpstr>Fracture PINN</vt:lpstr>
      <vt:lpstr>Conclusions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Kubie</dc:creator>
  <cp:lastModifiedBy>Thomas Allard</cp:lastModifiedBy>
  <cp:revision>40</cp:revision>
  <dcterms:created xsi:type="dcterms:W3CDTF">2016-01-26T18:12:20Z</dcterms:created>
  <dcterms:modified xsi:type="dcterms:W3CDTF">2022-04-26T13:59:10Z</dcterms:modified>
</cp:coreProperties>
</file>

<file path=docProps/thumbnail.jpeg>
</file>